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1" r:id="rId4"/>
    <p:sldId id="263" r:id="rId5"/>
    <p:sldId id="264" r:id="rId6"/>
    <p:sldId id="266" r:id="rId7"/>
    <p:sldId id="267" r:id="rId8"/>
    <p:sldId id="268" r:id="rId9"/>
    <p:sldId id="269" r:id="rId10"/>
    <p:sldId id="285" r:id="rId11"/>
    <p:sldId id="270" r:id="rId12"/>
    <p:sldId id="283" r:id="rId13"/>
    <p:sldId id="286" r:id="rId14"/>
    <p:sldId id="279" r:id="rId15"/>
    <p:sldId id="287" r:id="rId16"/>
    <p:sldId id="282" r:id="rId17"/>
    <p:sldId id="284" r:id="rId18"/>
    <p:sldId id="281" r:id="rId19"/>
    <p:sldId id="273" r:id="rId20"/>
    <p:sldId id="271" r:id="rId21"/>
    <p:sldId id="274" r:id="rId22"/>
    <p:sldId id="277" r:id="rId23"/>
    <p:sldId id="276" r:id="rId24"/>
    <p:sldId id="278" r:id="rId25"/>
    <p:sldId id="280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002EA3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2EA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508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254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/>
    <p:restoredTop sz="72534"/>
  </p:normalViewPr>
  <p:slideViewPr>
    <p:cSldViewPr snapToGrid="0" snapToObjects="1">
      <p:cViewPr varScale="1">
        <p:scale>
          <a:sx n="79" d="100"/>
          <a:sy n="79" d="100"/>
        </p:scale>
        <p:origin x="2728" y="20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/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/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/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/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5277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www.climate.gov</a:t>
            </a:r>
            <a:r>
              <a:rPr lang="en-US" dirty="0"/>
              <a:t>/news-features/climate-</a:t>
            </a:r>
            <a:r>
              <a:rPr lang="en-US" dirty="0" err="1"/>
              <a:t>qa</a:t>
            </a:r>
            <a:r>
              <a:rPr lang="en-US" dirty="0"/>
              <a:t>/if-carbon-dioxide-hits-new-high-every-year-why-isn%E2%80%99t-every-year-hotter-last</a:t>
            </a:r>
          </a:p>
        </p:txBody>
      </p:sp>
    </p:spTree>
    <p:extLst>
      <p:ext uri="{BB962C8B-B14F-4D97-AF65-F5344CB8AC3E}">
        <p14:creationId xmlns:p14="http://schemas.microsoft.com/office/powerpoint/2010/main" val="3151602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i="0" dirty="0" err="1">
                <a:solidFill>
                  <a:schemeClr val="tx1"/>
                </a:solidFill>
                <a:latin typeface="+mj-lt"/>
              </a:rPr>
              <a:t>GRiTS</a:t>
            </a:r>
            <a:r>
              <a:rPr lang="en-US" sz="5400" i="0" dirty="0">
                <a:solidFill>
                  <a:schemeClr val="tx1"/>
                </a:solidFill>
                <a:latin typeface="+mj-lt"/>
              </a:rPr>
              <a:t> : Grits Reduce/Restore (</a:t>
            </a:r>
            <a:r>
              <a:rPr lang="en-US" sz="5400" i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5400" i="0" dirty="0">
                <a:solidFill>
                  <a:schemeClr val="tx1"/>
                </a:solidFill>
                <a:latin typeface="+mj-lt"/>
              </a:rPr>
              <a:t>) Topology with SMILES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+mj-lt"/>
              </a:rPr>
              <a:t>Versatile Object-oriented Toolkit for Coarse-graining Applications</a:t>
            </a:r>
            <a:endParaRPr lang="en-US" sz="540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6797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7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css.umich.edu</a:t>
            </a:r>
            <a:r>
              <a:rPr lang="en-US" dirty="0"/>
              <a:t>/factsheets/us-renewable-energy-factsheet</a:t>
            </a:r>
          </a:p>
        </p:txBody>
      </p:sp>
    </p:spTree>
    <p:extLst>
      <p:ext uri="{BB962C8B-B14F-4D97-AF65-F5344CB8AC3E}">
        <p14:creationId xmlns:p14="http://schemas.microsoft.com/office/powerpoint/2010/main" val="228032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solenergy.com.ph</a:t>
            </a:r>
            <a:r>
              <a:rPr lang="en-US" dirty="0"/>
              <a:t>/the-rise-of-organic-photovoltaics/</a:t>
            </a:r>
          </a:p>
          <a:p>
            <a:r>
              <a:rPr lang="en-US" dirty="0"/>
              <a:t>Dou2013</a:t>
            </a:r>
          </a:p>
        </p:txBody>
      </p:sp>
    </p:spTree>
    <p:extLst>
      <p:ext uri="{BB962C8B-B14F-4D97-AF65-F5344CB8AC3E}">
        <p14:creationId xmlns:p14="http://schemas.microsoft.com/office/powerpoint/2010/main" val="278513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1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82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Classical forces, Newtons equations of motion, sample thermodynamic ensemble</a:t>
            </a:r>
          </a:p>
          <a:p>
            <a:r>
              <a:rPr lang="en-US" dirty="0" err="1"/>
              <a:t>Nvt</a:t>
            </a:r>
            <a:r>
              <a:rPr lang="en-US" dirty="0"/>
              <a:t> canonical ensemble</a:t>
            </a:r>
          </a:p>
          <a:p>
            <a:r>
              <a:rPr lang="en-US" dirty="0"/>
              <a:t>Right technique for this problem—right length scale (QCC), kinetics/polymers (MC)</a:t>
            </a:r>
          </a:p>
          <a:p>
            <a:r>
              <a:rPr lang="en-US" dirty="0"/>
              <a:t>Force field, potential energy</a:t>
            </a:r>
          </a:p>
          <a:p>
            <a:r>
              <a:rPr lang="en-US" dirty="0"/>
              <a:t>Update particle positions – get equilibrated morphology</a:t>
            </a:r>
          </a:p>
        </p:txBody>
      </p:sp>
    </p:spTree>
    <p:extLst>
      <p:ext uri="{BB962C8B-B14F-4D97-AF65-F5344CB8AC3E}">
        <p14:creationId xmlns:p14="http://schemas.microsoft.com/office/powerpoint/2010/main" val="192758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http://</a:t>
            </a:r>
            <a:r>
              <a:rPr lang="en-US" sz="3600" dirty="0" err="1"/>
              <a:t>www.physics.emory.edu</a:t>
            </a:r>
            <a:r>
              <a:rPr lang="en-US" sz="3600" dirty="0"/>
              <a:t>/faculty/weeks/</a:t>
            </a:r>
            <a:r>
              <a:rPr lang="en-US" sz="3600" dirty="0" err="1"/>
              <a:t>idl</a:t>
            </a:r>
            <a:r>
              <a:rPr lang="en-US" sz="3600" dirty="0"/>
              <a:t>/</a:t>
            </a:r>
            <a:r>
              <a:rPr lang="en-US" sz="3600" dirty="0" err="1"/>
              <a:t>gofr.html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099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﻿lecture by Peter Cummings at the 2019 Thermodynamics conference in Punta Umbra, Huelva, Spain, June 26-28, 2019</a:t>
            </a:r>
          </a:p>
        </p:txBody>
      </p:sp>
    </p:spTree>
    <p:extLst>
      <p:ext uri="{BB962C8B-B14F-4D97-AF65-F5344CB8AC3E}">
        <p14:creationId xmlns:p14="http://schemas.microsoft.com/office/powerpoint/2010/main" val="3708599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7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/>
          <p:cNvSpPr/>
          <p:nvPr/>
        </p:nvSpPr>
        <p:spPr>
          <a:xfrm>
            <a:off x="2375941" y="-23039"/>
            <a:ext cx="8252916" cy="8253667"/>
          </a:xfrm>
          <a:prstGeom prst="rect">
            <a:avLst/>
          </a:prstGeom>
          <a:solidFill>
            <a:srgbClr val="002EA3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245836" y="5071955"/>
            <a:ext cx="4513129" cy="422489"/>
          </a:xfrm>
          <a:prstGeom prst="rect">
            <a:avLst/>
          </a:prstGeom>
        </p:spPr>
        <p:txBody>
          <a:bodyPr anchor="ctr"/>
          <a:lstStyle>
            <a:lvl1pPr defTabSz="361188">
              <a:defRPr sz="2370" i="0"/>
            </a:lvl1pPr>
          </a:lstStyle>
          <a:p>
            <a:r>
              <a:t>Title Subheading</a:t>
            </a:r>
          </a:p>
        </p:txBody>
      </p:sp>
      <p:sp>
        <p:nvSpPr>
          <p:cNvPr id="15" name="Click to add heading"/>
          <p:cNvSpPr>
            <a:spLocks noGrp="1"/>
          </p:cNvSpPr>
          <p:nvPr>
            <p:ph type="body" sz="quarter" idx="14"/>
          </p:nvPr>
        </p:nvSpPr>
        <p:spPr>
          <a:xfrm>
            <a:off x="3645094" y="706078"/>
            <a:ext cx="5714612" cy="4189688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400"/>
              </a:spcBef>
              <a:defRPr sz="4200" i="0" cap="all"/>
            </a:lvl1pPr>
          </a:lstStyle>
          <a:p>
            <a:r>
              <a:t>Click to add heading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Whi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quare"/>
          <p:cNvSpPr/>
          <p:nvPr/>
        </p:nvSpPr>
        <p:spPr>
          <a:xfrm>
            <a:off x="2374900" y="-2230"/>
            <a:ext cx="8255000" cy="8255001"/>
          </a:xfrm>
          <a:prstGeom prst="rect">
            <a:avLst/>
          </a:prstGeom>
          <a:solidFill>
            <a:srgbClr val="FFFFFF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5" name="boisestate-primarylogo-2color.png" descr="boisestate-primarylogo-2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92" y="6522173"/>
            <a:ext cx="3283615" cy="99594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486417" y="5083292"/>
            <a:ext cx="4031966" cy="39981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>
            <a:lvl1pPr>
              <a:defRPr sz="2400" i="0">
                <a:solidFill>
                  <a:srgbClr val="D84200"/>
                </a:solidFill>
              </a:defRPr>
            </a:lvl1pPr>
          </a:lstStyle>
          <a:p>
            <a:r>
              <a:t>Secondary caption goes here</a:t>
            </a:r>
          </a:p>
        </p:txBody>
      </p:sp>
      <p:sp>
        <p:nvSpPr>
          <p:cNvPr id="37" name="Click to add heading"/>
          <p:cNvSpPr txBox="1">
            <a:spLocks noGrp="1"/>
          </p:cNvSpPr>
          <p:nvPr>
            <p:ph type="body" sz="quarter" idx="14"/>
          </p:nvPr>
        </p:nvSpPr>
        <p:spPr>
          <a:xfrm>
            <a:off x="4141142" y="1696132"/>
            <a:ext cx="4722516" cy="1255936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>
            <a:lvl1pPr>
              <a:spcBef>
                <a:spcPts val="1400"/>
              </a:spcBef>
              <a:defRPr sz="4200" i="0" cap="all">
                <a:solidFill>
                  <a:srgbClr val="002EA3"/>
                </a:solidFill>
              </a:defRPr>
            </a:lvl1pPr>
          </a:lstStyle>
          <a:p>
            <a:r>
              <a:t>Click to add heading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"/>
          <p:cNvSpPr txBox="1">
            <a:spLocks noGrp="1"/>
          </p:cNvSpPr>
          <p:nvPr>
            <p:ph type="body" sz="quarter" idx="13"/>
          </p:nvPr>
        </p:nvSpPr>
        <p:spPr>
          <a:xfrm>
            <a:off x="5793292" y="399485"/>
            <a:ext cx="1418216" cy="572630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pPr>
              <a:defRPr sz="3600" b="1" i="0" cap="all" spc="360">
                <a:solidFill>
                  <a:srgbClr val="002EA3"/>
                </a:solidFill>
              </a:defRPr>
            </a:pPr>
            <a:endParaRPr/>
          </a:p>
        </p:txBody>
      </p:sp>
      <p:pic>
        <p:nvPicPr>
          <p:cNvPr id="46" name="boisestate-B-2color.png" descr="boisestate-B-2color.png"/>
          <p:cNvPicPr>
            <a:picLocks noChangeAspect="1"/>
          </p:cNvPicPr>
          <p:nvPr/>
        </p:nvPicPr>
        <p:blipFill>
          <a:blip r:embed="rId3"/>
          <a:srcRect t="5599" b="5599"/>
          <a:stretch>
            <a:fillRect/>
          </a:stretch>
        </p:blipFill>
        <p:spPr>
          <a:xfrm>
            <a:off x="11963400" y="8889999"/>
            <a:ext cx="1019821" cy="783962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"/>
          <p:cNvSpPr txBox="1"/>
          <p:nvPr/>
        </p:nvSpPr>
        <p:spPr>
          <a:xfrm>
            <a:off x="6070748" y="4640039"/>
            <a:ext cx="765635" cy="473522"/>
          </a:xfrm>
          <a:prstGeom prst="rect">
            <a:avLst/>
          </a:prstGeom>
          <a:ln w="12700">
            <a:miter lim="400000"/>
          </a:ln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19295" y="8974203"/>
            <a:ext cx="626131" cy="615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Oran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idx="13"/>
          </p:nvPr>
        </p:nvSpPr>
        <p:spPr>
          <a:xfrm>
            <a:off x="-2972" y="-18858"/>
            <a:ext cx="5886294" cy="979137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" name="Rectangle"/>
          <p:cNvSpPr/>
          <p:nvPr/>
        </p:nvSpPr>
        <p:spPr>
          <a:xfrm>
            <a:off x="5016500" y="5156200"/>
            <a:ext cx="7240951" cy="3261308"/>
          </a:xfrm>
          <a:prstGeom prst="rect">
            <a:avLst/>
          </a:prstGeom>
          <a:solidFill>
            <a:srgbClr val="D842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685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6412305" y="900511"/>
            <a:ext cx="5519634" cy="1034073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59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6425005" y="1830290"/>
            <a:ext cx="5886294" cy="2576378"/>
          </a:xfrm>
          <a:prstGeom prst="rect">
            <a:avLst/>
          </a:prstGeom>
        </p:spPr>
        <p:txBody>
          <a:bodyPr anchor="ctr"/>
          <a:lstStyle>
            <a:lvl1pPr algn="l" defTabSz="325120">
              <a:defRPr sz="340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60" name="Text"/>
          <p:cNvSpPr txBox="1">
            <a:spLocks noGrp="1"/>
          </p:cNvSpPr>
          <p:nvPr>
            <p:ph type="body" sz="quarter" idx="16"/>
          </p:nvPr>
        </p:nvSpPr>
        <p:spPr>
          <a:xfrm>
            <a:off x="5362990" y="5396520"/>
            <a:ext cx="6547970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idx="13"/>
          </p:nvPr>
        </p:nvSpPr>
        <p:spPr>
          <a:xfrm>
            <a:off x="7116974" y="-23206"/>
            <a:ext cx="5924590" cy="980694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Rectangle"/>
          <p:cNvSpPr/>
          <p:nvPr/>
        </p:nvSpPr>
        <p:spPr>
          <a:xfrm>
            <a:off x="1127427" y="5207000"/>
            <a:ext cx="7368873" cy="3280836"/>
          </a:xfrm>
          <a:prstGeom prst="rect">
            <a:avLst/>
          </a:prstGeom>
          <a:solidFill>
            <a:srgbClr val="002EA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818553" y="1194595"/>
            <a:ext cx="5519635" cy="1095589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71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831253" y="2166585"/>
            <a:ext cx="5924591" cy="2436282"/>
          </a:xfrm>
          <a:prstGeom prst="rect">
            <a:avLst/>
          </a:prstGeom>
        </p:spPr>
        <p:txBody>
          <a:bodyPr anchor="ctr"/>
          <a:lstStyle>
            <a:lvl1pPr algn="l" defTabSz="308863">
              <a:defRPr sz="323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72" name="Text"/>
          <p:cNvSpPr txBox="1">
            <a:spLocks noGrp="1"/>
          </p:cNvSpPr>
          <p:nvPr>
            <p:ph type="body" sz="quarter" idx="16"/>
          </p:nvPr>
        </p:nvSpPr>
        <p:spPr>
          <a:xfrm>
            <a:off x="1425990" y="5421920"/>
            <a:ext cx="6771747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pic>
        <p:nvPicPr>
          <p:cNvPr id="73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82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78514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91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81816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pic>
        <p:nvPicPr>
          <p:cNvPr id="92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84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ignature Mark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82" y="3465309"/>
            <a:ext cx="8802037" cy="282298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isestate-B-blue-whiteoutline.png" descr="boisestate-B-blue-whiteoutline.png"/>
          <p:cNvPicPr>
            <a:picLocks noChangeAspect="1"/>
          </p:cNvPicPr>
          <p:nvPr/>
        </p:nvPicPr>
        <p:blipFill>
          <a:blip r:embed="rId12"/>
          <a:srcRect t="5559" b="5559"/>
          <a:stretch>
            <a:fillRect/>
          </a:stretch>
        </p:blipFill>
        <p:spPr>
          <a:xfrm>
            <a:off x="11963400" y="8889999"/>
            <a:ext cx="1016000" cy="7817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948462" y="731519"/>
            <a:ext cx="10403841" cy="309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69999" y="7646245"/>
            <a:ext cx="10464803" cy="39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20106" y="8753835"/>
            <a:ext cx="3034454" cy="5726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defTabSz="587022">
              <a:defRPr sz="3400" i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</p:sldLayoutIdLst>
  <p:transition spd="med"/>
  <p:hf hdr="0" ftr="0" dt="0"/>
  <p:txStyles>
    <p:title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gif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econdary caption goes here"/>
          <p:cNvSpPr txBox="1">
            <a:spLocks noGrp="1"/>
          </p:cNvSpPr>
          <p:nvPr>
            <p:ph type="body" idx="13"/>
          </p:nvPr>
        </p:nvSpPr>
        <p:spPr>
          <a:xfrm>
            <a:off x="4239769" y="5167536"/>
            <a:ext cx="4513129" cy="10694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September 22, 2020</a:t>
            </a:r>
          </a:p>
          <a:p>
            <a:r>
              <a:rPr lang="en-US" dirty="0"/>
              <a:t>Jenny W. </a:t>
            </a:r>
            <a:r>
              <a:rPr lang="en-US" dirty="0" err="1"/>
              <a:t>Fothergill</a:t>
            </a:r>
            <a:endParaRPr lang="en-US" dirty="0"/>
          </a:p>
        </p:txBody>
      </p:sp>
      <p:sp>
        <p:nvSpPr>
          <p:cNvPr id="142" name="Click to add heading"/>
          <p:cNvSpPr>
            <a:spLocks noGrp="1"/>
          </p:cNvSpPr>
          <p:nvPr>
            <p:ph type="body" idx="14"/>
          </p:nvPr>
        </p:nvSpPr>
        <p:spPr>
          <a:xfrm>
            <a:off x="2552131" y="706077"/>
            <a:ext cx="7902054" cy="4461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>
                <a:cs typeface="Arial" panose="020B0604020202020204" pitchFamily="34" charset="0"/>
              </a:rPr>
              <a:t>Advancing Organic Photovoltaics with Infrastructure for Transferable, Reproducible, Useable, and Extensible (TRUE) Multiscale Models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942749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87879-3805-0344-A2D0-0C78E769D4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3780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105" y="381445"/>
            <a:ext cx="3414607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Coarse Graining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8865703-DCDA-C644-8BA4-70EAF6C9C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1611474"/>
            <a:ext cx="11481596" cy="66596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2FA73-A9AD-E04A-99A3-B44A86340B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74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A702C-DAD2-2242-AB33-427B8D932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98" y="796193"/>
            <a:ext cx="7421418" cy="576215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9265" y="381445"/>
            <a:ext cx="600506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Iterative Boltzmann Inversion</a:t>
            </a:r>
          </a:p>
        </p:txBody>
      </p:sp>
      <p:pic>
        <p:nvPicPr>
          <p:cNvPr id="1026" name="Picture 2" descr="disks">
            <a:extLst>
              <a:ext uri="{FF2B5EF4-FFF2-40B4-BE49-F238E27FC236}">
                <a16:creationId xmlns:a16="http://schemas.microsoft.com/office/drawing/2014/main" id="{9C13A706-8D1E-7545-9E17-6B5D7024C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35" y="381445"/>
            <a:ext cx="3177640" cy="359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 of r">
            <a:extLst>
              <a:ext uri="{FF2B5EF4-FFF2-40B4-BE49-F238E27FC236}">
                <a16:creationId xmlns:a16="http://schemas.microsoft.com/office/drawing/2014/main" id="{5B66EAB5-FBC5-1E4A-9936-4A2871FD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38" y="2729346"/>
            <a:ext cx="3246457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EC60C-EB06-E44D-A829-DD0F9C003806}"/>
                  </a:ext>
                </a:extLst>
              </p:cNvPr>
              <p:cNvSpPr txBox="1"/>
              <p:nvPr/>
            </p:nvSpPr>
            <p:spPr>
              <a:xfrm>
                <a:off x="6483273" y="6673335"/>
                <a:ext cx="3616567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=−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𝐵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𝑇𝑙𝑛𝑔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EC60C-EB06-E44D-A829-DD0F9C00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273" y="6673335"/>
                <a:ext cx="3616567" cy="461665"/>
              </a:xfrm>
              <a:prstGeom prst="rect">
                <a:avLst/>
              </a:prstGeom>
              <a:blipFill>
                <a:blip r:embed="rId6"/>
                <a:stretch>
                  <a:fillRect l="-351" r="-1754" b="-41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326594-253B-B149-BBB7-7F4354AD57F0}"/>
                  </a:ext>
                </a:extLst>
              </p:cNvPr>
              <p:cNvSpPr txBox="1"/>
              <p:nvPr/>
            </p:nvSpPr>
            <p:spPr>
              <a:xfrm>
                <a:off x="5598543" y="7281750"/>
                <a:ext cx="5386025" cy="9612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)−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𝐵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𝑇𝑙𝑛</m:t>
                      </m:r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(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𝑔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(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326594-253B-B149-BBB7-7F4354AD5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43" y="7281750"/>
                <a:ext cx="5386025" cy="961289"/>
              </a:xfrm>
              <a:prstGeom prst="rect">
                <a:avLst/>
              </a:prstGeom>
              <a:blipFill>
                <a:blip r:embed="rId7"/>
                <a:stretch>
                  <a:fillRect l="-943" t="-2667" b="-18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A981A-5416-5C4A-B2BC-3EAD0B39FA31}"/>
                  </a:ext>
                </a:extLst>
              </p:cNvPr>
              <p:cNvSpPr txBox="1"/>
              <p:nvPr/>
            </p:nvSpPr>
            <p:spPr>
              <a:xfrm>
                <a:off x="4342400" y="8173314"/>
                <a:ext cx="7921015" cy="11202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,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,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)−</m:t>
                      </m:r>
                      <m:f>
                        <m:f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(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A981A-5416-5C4A-B2BC-3EAD0B39F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400" y="8173314"/>
                <a:ext cx="7921015" cy="1120243"/>
              </a:xfrm>
              <a:prstGeom prst="rect">
                <a:avLst/>
              </a:prstGeom>
              <a:blipFill>
                <a:blip r:embed="rId8"/>
                <a:stretch>
                  <a:fillRect l="-480" t="-146067" b="-20449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7415D35-1941-7045-80D0-704810A44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4" y="994646"/>
            <a:ext cx="3902349" cy="74144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39664-6E59-A04A-A94B-7EA501174C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7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251834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584AD-57AA-CB4B-83AA-B244B51DFA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845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7237" y="381445"/>
            <a:ext cx="2850350" cy="608711"/>
          </a:xfrm>
        </p:spPr>
        <p:txBody>
          <a:bodyPr/>
          <a:lstStyle/>
          <a:p>
            <a:r>
              <a:rPr lang="en-US" sz="3600" i="0" dirty="0" err="1">
                <a:solidFill>
                  <a:schemeClr val="tx1"/>
                </a:solidFill>
              </a:rPr>
              <a:t>Backmapping</a:t>
            </a:r>
            <a:endParaRPr lang="en-US" sz="3600" i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32B27-0A8C-F848-A8AF-414CDF8D5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072525"/>
            <a:ext cx="9753600" cy="83216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C1DB4-25D7-774C-87A5-DF659C76A7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9447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378419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alt-text">
            <a:extLst>
              <a:ext uri="{FF2B5EF4-FFF2-40B4-BE49-F238E27FC236}">
                <a16:creationId xmlns:a16="http://schemas.microsoft.com/office/drawing/2014/main" id="{286887BD-6014-1345-80BC-D32D774F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64" y="3210294"/>
            <a:ext cx="4618870" cy="189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EE7C8-ADD8-2047-9032-49E0C610F9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648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E8F95A-A4CF-7847-B00D-56992A1F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" y="224653"/>
            <a:ext cx="11455400" cy="821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F41A84-754D-434F-94F0-81BF33D2D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5" t="6725" r="4864"/>
          <a:stretch/>
        </p:blipFill>
        <p:spPr>
          <a:xfrm>
            <a:off x="321276" y="1450639"/>
            <a:ext cx="11244135" cy="8302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5AAC9-277C-9C47-8CBA-0F51A55F2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6" r="3996"/>
          <a:stretch/>
        </p:blipFill>
        <p:spPr>
          <a:xfrm>
            <a:off x="1" y="2790690"/>
            <a:ext cx="13004800" cy="69629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6D834-7A95-E240-9F91-061B289BA7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61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BCEBB-39DA-5E49-85F6-FDB5D23CB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80145-AF8F-704E-8C35-FEE6A82E0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8" b="18659"/>
          <a:stretch/>
        </p:blipFill>
        <p:spPr>
          <a:xfrm>
            <a:off x="0" y="330462"/>
            <a:ext cx="13004800" cy="4296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76B12-A785-2C46-81F8-22B78EF0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90" y="4695887"/>
            <a:ext cx="7360819" cy="47875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AA4123-7289-7C47-A4BD-9E3A8553D6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8252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ED84C4B-83F4-CB44-81C3-82D95C17C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252" y="674949"/>
            <a:ext cx="3102274" cy="3102274"/>
          </a:xfrm>
          <a:prstGeom prst="rect">
            <a:avLst/>
          </a:prstGeom>
        </p:spPr>
      </p:pic>
      <p:pic>
        <p:nvPicPr>
          <p:cNvPr id="2050" name="Picture 2" descr="signac palette logo">
            <a:extLst>
              <a:ext uri="{FF2B5EF4-FFF2-40B4-BE49-F238E27FC236}">
                <a16:creationId xmlns:a16="http://schemas.microsoft.com/office/drawing/2014/main" id="{47A23302-E539-254D-B1DC-4436880AE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18181" r="13388" b="18561"/>
          <a:stretch/>
        </p:blipFill>
        <p:spPr bwMode="auto">
          <a:xfrm>
            <a:off x="8760260" y="613812"/>
            <a:ext cx="3587313" cy="30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0CE82F8-CCC1-A64A-B9C7-A3370359B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76" y="4817164"/>
            <a:ext cx="4332279" cy="21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7D0CE4-E361-F542-B142-436A7402A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56" y="674949"/>
            <a:ext cx="3102274" cy="310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129AD-D0BB-DC41-A5F3-1A37CD0F0467}"/>
              </a:ext>
            </a:extLst>
          </p:cNvPr>
          <p:cNvSpPr txBox="1"/>
          <p:nvPr/>
        </p:nvSpPr>
        <p:spPr>
          <a:xfrm>
            <a:off x="6054608" y="4817164"/>
            <a:ext cx="1968820" cy="17167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2" tIns="27092" rIns="27092" bIns="27092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mBuild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err="1"/>
              <a:t>gsd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err="1"/>
              <a:t>fresnel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8" name="Google Shape;100;p1" descr="sc10_scene0.png">
            <a:extLst>
              <a:ext uri="{FF2B5EF4-FFF2-40B4-BE49-F238E27FC236}">
                <a16:creationId xmlns:a16="http://schemas.microsoft.com/office/drawing/2014/main" id="{46479C7C-74AE-E549-932C-AF66D5EB37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48789" y="4849532"/>
            <a:ext cx="4413229" cy="441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9;p1" descr="sc10_dp0.png">
            <a:extLst>
              <a:ext uri="{FF2B5EF4-FFF2-40B4-BE49-F238E27FC236}">
                <a16:creationId xmlns:a16="http://schemas.microsoft.com/office/drawing/2014/main" id="{690F01BC-4A14-D248-A3E0-DFA1D78C695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9295" y="5644557"/>
            <a:ext cx="3339555" cy="333955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BD54C-6D94-6042-BF74-7AB1824F7477}"/>
              </a:ext>
            </a:extLst>
          </p:cNvPr>
          <p:cNvSpPr txBox="1"/>
          <p:nvPr/>
        </p:nvSpPr>
        <p:spPr>
          <a:xfrm>
            <a:off x="2526888" y="7056146"/>
            <a:ext cx="2168545" cy="571312"/>
          </a:xfrm>
          <a:prstGeom prst="flowChartAlternateProcess">
            <a:avLst/>
          </a:prstGeom>
          <a:solidFill>
            <a:schemeClr val="bg1">
              <a:alpha val="78000"/>
            </a:schemeClr>
          </a:solidFill>
          <a:ln w="12700" cap="flat">
            <a:noFill/>
            <a:miter lim="400000"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2" tIns="27092" rIns="27092" bIns="27092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GIXStapose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B327D2D-4640-9C40-90B8-E69A794E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64" y="7698843"/>
            <a:ext cx="7164888" cy="143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C97077-3488-5146-BCF3-95D65C609A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575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1F66C5-CF5E-354B-9030-E5F95C5510CC}"/>
              </a:ext>
            </a:extLst>
          </p:cNvPr>
          <p:cNvSpPr/>
          <p:nvPr/>
        </p:nvSpPr>
        <p:spPr>
          <a:xfrm>
            <a:off x="286084" y="213985"/>
            <a:ext cx="12432631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Objective 1: Develop a generalized toolset for coarse-graining and performing simulations of novel molecules for organic photovoltaics</a:t>
            </a:r>
          </a:p>
          <a:p>
            <a:endParaRPr lang="en-US" sz="4000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</a:rPr>
              <a:t>Objective 2: Develop a general tool to calculate atomistic positions from a coarse-grained morphology</a:t>
            </a:r>
          </a:p>
          <a:p>
            <a:r>
              <a:rPr lang="en-US" sz="4000" dirty="0">
                <a:solidFill>
                  <a:schemeClr val="tx2"/>
                </a:solidFill>
              </a:rPr>
              <a:t> </a:t>
            </a:r>
          </a:p>
          <a:p>
            <a:r>
              <a:rPr lang="en-US" sz="4000" dirty="0">
                <a:solidFill>
                  <a:schemeClr val="tx2"/>
                </a:solidFill>
              </a:rPr>
              <a:t>Objective 3: Predict nanostructures of novel OPV chemistries </a:t>
            </a:r>
          </a:p>
          <a:p>
            <a:endParaRPr lang="en-US" sz="4000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</a:rPr>
              <a:t>Objective 4: Identify chemical features correlated with robust self-assembly</a:t>
            </a:r>
          </a:p>
          <a:p>
            <a:endParaRPr lang="en-US" sz="4000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</a:rPr>
              <a:t>Objective 5: Identify chemical and morphological features correlated with good charge transport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1F4B2-DD44-5049-A03D-5C84B530FF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02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85763-31B7-6B44-A05B-33B0E4E56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977" y="381445"/>
            <a:ext cx="10818878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Global temperature rise is linked to atmospheric CO</a:t>
            </a:r>
            <a:r>
              <a:rPr lang="en-US" sz="3600" i="0" baseline="-250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87C8D-99B5-2E45-9EE2-907C2375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5600"/>
            <a:ext cx="130048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E548A-C00D-8E45-A63D-3830E79587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48644" y="8950078"/>
            <a:ext cx="526422" cy="615553"/>
          </a:xfrm>
        </p:spPr>
        <p:txBody>
          <a:bodyPr/>
          <a:lstStyle/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251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D8229F-4A39-834D-9585-FB2FBB098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6" y="270946"/>
            <a:ext cx="3764602" cy="9211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1F1B8-EF4E-8F4F-82BB-A9CEDC48EA6D}"/>
              </a:ext>
            </a:extLst>
          </p:cNvPr>
          <p:cNvSpPr txBox="1"/>
          <p:nvPr/>
        </p:nvSpPr>
        <p:spPr>
          <a:xfrm>
            <a:off x="4809644" y="1995572"/>
            <a:ext cx="7287462" cy="3624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2" tIns="27092" rIns="27092" bIns="27092" numCol="1" spcCol="38100" rtlCol="0" anchor="ctr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hexane_sites</a:t>
            </a:r>
            <a:r>
              <a:rPr lang="en-US" sz="2000" dirty="0">
                <a:latin typeface="Courier" pitchFamily="2" charset="0"/>
              </a:rPr>
              <a:t> = [("_A", "C[CH3]"), ("_B", "CC")]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3D4F4-2453-CA45-B4B0-FFA08013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38" y="4027662"/>
            <a:ext cx="5842474" cy="48343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5BFEA-7618-1A46-916A-F7E27F9325B5}"/>
              </a:ext>
            </a:extLst>
          </p:cNvPr>
          <p:cNvCxnSpPr>
            <a:cxnSpLocks/>
          </p:cNvCxnSpPr>
          <p:nvPr/>
        </p:nvCxnSpPr>
        <p:spPr>
          <a:xfrm flipH="1">
            <a:off x="3911600" y="771854"/>
            <a:ext cx="898044" cy="91470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478A47-FBD3-9442-B94F-C2BEB2186A90}"/>
              </a:ext>
            </a:extLst>
          </p:cNvPr>
          <p:cNvCxnSpPr>
            <a:cxnSpLocks/>
          </p:cNvCxnSpPr>
          <p:nvPr/>
        </p:nvCxnSpPr>
        <p:spPr>
          <a:xfrm>
            <a:off x="5293360" y="771854"/>
            <a:ext cx="558800" cy="114838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4960" y="325972"/>
            <a:ext cx="6801757" cy="608711"/>
          </a:xfrm>
          <a:solidFill>
            <a:schemeClr val="bg1"/>
          </a:solidFill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These achieve the same 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9CD5B-597A-5C4D-843D-F8EB0218CC2B}"/>
              </a:ext>
            </a:extLst>
          </p:cNvPr>
          <p:cNvSpPr/>
          <p:nvPr/>
        </p:nvSpPr>
        <p:spPr>
          <a:xfrm>
            <a:off x="5189500" y="8928656"/>
            <a:ext cx="65277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jennyfothergill</a:t>
            </a:r>
            <a:r>
              <a:rPr lang="en-US" dirty="0"/>
              <a:t>/grits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C62D2-CDDC-274C-9F31-5CF8B63EB8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7278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3018" y="381445"/>
            <a:ext cx="179878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6FDDE-94A3-BB45-97EA-6756B867D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0750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0342C-AF97-B345-83CD-C57E3554C0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9998" y="0"/>
            <a:ext cx="10464804" cy="176222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12E33-D72F-0543-9D28-19414977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" y="4652208"/>
            <a:ext cx="2908969" cy="43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shoes on display&#10;&#10;Description automatically generated">
            <a:extLst>
              <a:ext uri="{FF2B5EF4-FFF2-40B4-BE49-F238E27FC236}">
                <a16:creationId xmlns:a16="http://schemas.microsoft.com/office/drawing/2014/main" id="{60C936AF-B95E-EA4B-B30E-7B57E784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49052" y="1762226"/>
            <a:ext cx="8726905" cy="65451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C35BD-B8C0-344E-9E49-6F06BFE089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61177" y="9015661"/>
            <a:ext cx="3034454" cy="572614"/>
          </a:xfrm>
        </p:spPr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6268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B25699-47E1-604E-ADA8-AF9271F59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D2514-C80C-C14A-B9A0-5AE843DFBA8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87573" y="9031420"/>
            <a:ext cx="3034454" cy="572614"/>
          </a:xfrm>
        </p:spPr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211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1C459-18A5-5348-BC50-F579EBE68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1485" y="381445"/>
            <a:ext cx="1721836" cy="608711"/>
          </a:xfrm>
        </p:spPr>
        <p:txBody>
          <a:bodyPr/>
          <a:lstStyle/>
          <a:p>
            <a:r>
              <a:rPr lang="en-US" sz="3600" i="0" dirty="0" err="1">
                <a:solidFill>
                  <a:schemeClr val="tx1"/>
                </a:solidFill>
              </a:rPr>
              <a:t>Morphct</a:t>
            </a:r>
            <a:endParaRPr lang="en-US" sz="3600" i="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F32C0-93BD-E647-A732-2591F0C51E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8648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1C459-18A5-5348-BC50-F579EBE68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972" y="381445"/>
            <a:ext cx="77285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this</a:t>
            </a:r>
            <a:endParaRPr lang="en-US" i="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9CC802-2D9D-BE4B-B7C4-47E6A69128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76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81029-14D3-7E46-A765-C534074E7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9945" y="381445"/>
            <a:ext cx="9364954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Solar accounts for less than 1% of US energy</a:t>
            </a:r>
          </a:p>
        </p:txBody>
      </p:sp>
      <p:pic>
        <p:nvPicPr>
          <p:cNvPr id="3076" name="Picture 4" descr="U.S. Renewable Energy Consumption by Source, 2018">
            <a:extLst>
              <a:ext uri="{FF2B5EF4-FFF2-40B4-BE49-F238E27FC236}">
                <a16:creationId xmlns:a16="http://schemas.microsoft.com/office/drawing/2014/main" id="{86B7BDF0-C7B8-C147-8A8B-9A02EFEE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6" y="1622612"/>
            <a:ext cx="12516107" cy="65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77270-A402-9444-8A77-DA553D41DB2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41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9F33-C7AF-E645-B272-1FDD7DA08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0576" y="381445"/>
            <a:ext cx="654367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OPVs have potential to improve</a:t>
            </a:r>
          </a:p>
        </p:txBody>
      </p:sp>
      <p:pic>
        <p:nvPicPr>
          <p:cNvPr id="4098" name="Picture 2" descr="Chart of PV research-cell efficiency versus years, with 24 curves that all start low to the left and rise approximately linearly to the upper right">
            <a:extLst>
              <a:ext uri="{FF2B5EF4-FFF2-40B4-BE49-F238E27FC236}">
                <a16:creationId xmlns:a16="http://schemas.microsoft.com/office/drawing/2014/main" id="{DAA2D493-3C44-5A49-A0E8-FA0A8E87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032000"/>
            <a:ext cx="1076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E05C0-9223-0741-B8FB-9672D9B95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6" y="1143891"/>
            <a:ext cx="11232107" cy="76630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74E79-617D-394B-9BFF-14DD573FF6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39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352" y="498893"/>
            <a:ext cx="4568769" cy="1162709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 production is </a:t>
            </a:r>
          </a:p>
          <a:p>
            <a:r>
              <a:rPr lang="en-US" sz="3600" i="0" dirty="0">
                <a:solidFill>
                  <a:schemeClr val="tx1"/>
                </a:solidFill>
              </a:rPr>
              <a:t>large scale and cheap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0DCB4-3712-9C47-9AFA-79E48ED3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8" y="2194757"/>
            <a:ext cx="8867107" cy="667641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5714BF2-BD93-7A4E-B84F-A3AE51AA1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9" r="11455"/>
          <a:stretch/>
        </p:blipFill>
        <p:spPr bwMode="auto">
          <a:xfrm>
            <a:off x="6107154" y="685799"/>
            <a:ext cx="5629922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0CD83-B7AC-1C4B-881D-4602116F9C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65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3834" y="381445"/>
            <a:ext cx="905717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 efficiency is strongly linked to structure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695A6E0-F348-3D40-9CC0-4D80F7C47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65" y="1143107"/>
            <a:ext cx="7241101" cy="7467385"/>
          </a:xfrm>
          <a:prstGeom prst="rect">
            <a:avLst/>
          </a:prstGeom>
        </p:spPr>
      </p:pic>
      <p:pic>
        <p:nvPicPr>
          <p:cNvPr id="7" name="Google Shape;109;p13" descr="g4638.png">
            <a:extLst>
              <a:ext uri="{FF2B5EF4-FFF2-40B4-BE49-F238E27FC236}">
                <a16:creationId xmlns:a16="http://schemas.microsoft.com/office/drawing/2014/main" id="{491FB318-5C73-E941-9208-C217241BFD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847" y="2059064"/>
            <a:ext cx="4267200" cy="47748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42CA5-1F49-A64D-A5A8-2C366F8599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82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25F67-1C67-E44B-AE7B-C7C08E96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909"/>
            <a:ext cx="13004800" cy="83263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4208" y="3473931"/>
            <a:ext cx="5216383" cy="670266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sz="4000" i="0" dirty="0">
                <a:solidFill>
                  <a:schemeClr val="tx1"/>
                </a:solidFill>
              </a:rPr>
              <a:t>Welcome to the “ZOO”</a:t>
            </a:r>
            <a:endParaRPr lang="en-US" i="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ED84C-3CCD-364C-9A09-98DE004584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635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290572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E11F2-1DB0-6F42-8754-42D012406B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picture containing sitting, computer, computer, food&#10;&#10;Description automatically generated">
            <a:extLst>
              <a:ext uri="{FF2B5EF4-FFF2-40B4-BE49-F238E27FC236}">
                <a16:creationId xmlns:a16="http://schemas.microsoft.com/office/drawing/2014/main" id="{7F6638B8-C2A4-D24B-945C-19B571B7A0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64" b="56404"/>
          <a:stretch/>
        </p:blipFill>
        <p:spPr>
          <a:xfrm>
            <a:off x="1806881" y="5488685"/>
            <a:ext cx="4347239" cy="4201749"/>
          </a:xfrm>
          <a:prstGeom prst="rect">
            <a:avLst/>
          </a:prstGeom>
        </p:spPr>
      </p:pic>
      <p:pic>
        <p:nvPicPr>
          <p:cNvPr id="9" name="Picture 8" descr="A picture containing sitting, computer, computer, food&#10;&#10;Description automatically generated">
            <a:extLst>
              <a:ext uri="{FF2B5EF4-FFF2-40B4-BE49-F238E27FC236}">
                <a16:creationId xmlns:a16="http://schemas.microsoft.com/office/drawing/2014/main" id="{2E19F265-75A8-894C-A975-8FA2A7E946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5" t="50000"/>
          <a:stretch/>
        </p:blipFill>
        <p:spPr>
          <a:xfrm>
            <a:off x="7933667" y="2822251"/>
            <a:ext cx="4864214" cy="33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F3E9EF-C64C-7A42-B489-259DB7B94D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21" r="63515"/>
          <a:stretch/>
        </p:blipFill>
        <p:spPr>
          <a:xfrm>
            <a:off x="27334" y="3033494"/>
            <a:ext cx="3636545" cy="4910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A33530-935E-254D-974A-97F998D6BC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0" b="48063"/>
          <a:stretch/>
        </p:blipFill>
        <p:spPr>
          <a:xfrm>
            <a:off x="5132528" y="-247213"/>
            <a:ext cx="4802820" cy="43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379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9693" y="909396"/>
            <a:ext cx="4209697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Molecular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8E830-F92B-1042-9200-F5993DA65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3" y="437783"/>
            <a:ext cx="7310585" cy="4439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0A145-79E5-754D-9F7C-ECBC09F4F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87" y="2802934"/>
            <a:ext cx="7133813" cy="4775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D0C9-A2B1-6E41-AE17-8E3389E7E387}"/>
                  </a:ext>
                </a:extLst>
              </p:cNvPr>
              <p:cNvSpPr txBox="1"/>
              <p:nvPr/>
            </p:nvSpPr>
            <p:spPr>
              <a:xfrm>
                <a:off x="694950" y="5179083"/>
                <a:ext cx="4252061" cy="9668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𝑈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=4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12</m:t>
                              </m:r>
                            </m:sup>
                          </m:s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D0C9-A2B1-6E41-AE17-8E3389E7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50" y="5179083"/>
                <a:ext cx="4252061" cy="966803"/>
              </a:xfrm>
              <a:prstGeom prst="rect">
                <a:avLst/>
              </a:prstGeom>
              <a:blipFill>
                <a:blip r:embed="rId5"/>
                <a:stretch>
                  <a:fillRect l="-896" b="-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2A0A8C-A550-1944-8737-CE4614ADBE75}"/>
                  </a:ext>
                </a:extLst>
              </p:cNvPr>
              <p:cNvSpPr txBox="1"/>
              <p:nvPr/>
            </p:nvSpPr>
            <p:spPr>
              <a:xfrm>
                <a:off x="1223974" y="6320918"/>
                <a:ext cx="3194015" cy="691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𝑏𝑜𝑛𝑑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𝑘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2A0A8C-A550-1944-8737-CE4614ADB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74" y="6320918"/>
                <a:ext cx="3194015" cy="691471"/>
              </a:xfrm>
              <a:prstGeom prst="rect">
                <a:avLst/>
              </a:prstGeom>
              <a:blipFill>
                <a:blip r:embed="rId6"/>
                <a:stretch>
                  <a:fillRect l="-1587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B99B9-178D-534D-855F-72BD242FC9B5}"/>
                  </a:ext>
                </a:extLst>
              </p:cNvPr>
              <p:cNvSpPr txBox="1"/>
              <p:nvPr/>
            </p:nvSpPr>
            <p:spPr>
              <a:xfrm>
                <a:off x="1130199" y="7188276"/>
                <a:ext cx="3381567" cy="691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𝑎𝑛𝑔𝑙𝑒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𝑘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𝜃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B99B9-178D-534D-855F-72BD242F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99" y="7188276"/>
                <a:ext cx="3381567" cy="691471"/>
              </a:xfrm>
              <a:prstGeom prst="rect">
                <a:avLst/>
              </a:prstGeom>
              <a:blipFill>
                <a:blip r:embed="rId7"/>
                <a:stretch>
                  <a:fillRect l="-1124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1A1-254D-5948-A270-042C98C5A0E3}"/>
                  </a:ext>
                </a:extLst>
              </p:cNvPr>
              <p:cNvSpPr txBox="1"/>
              <p:nvPr/>
            </p:nvSpPr>
            <p:spPr>
              <a:xfrm>
                <a:off x="0" y="8055165"/>
                <a:ext cx="13004800" cy="1153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𝑑𝑖h𝑒𝑑𝑟𝑎𝑙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1A1-254D-5948-A270-042C98C5A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55165"/>
                <a:ext cx="13004800" cy="1153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4D1DD1-144E-4B40-A0ED-E78A153C25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8919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481</Words>
  <Application>Microsoft Macintosh PowerPoint</Application>
  <PresentationFormat>Custom</PresentationFormat>
  <Paragraphs>99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Cambria Math</vt:lpstr>
      <vt:lpstr>Courier</vt:lpstr>
      <vt:lpstr>Helvetica Neue Medium</vt:lpstr>
      <vt:lpstr>Verdana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Jenny Fothergill</cp:lastModifiedBy>
  <cp:revision>42</cp:revision>
  <dcterms:modified xsi:type="dcterms:W3CDTF">2020-09-16T18:44:17Z</dcterms:modified>
</cp:coreProperties>
</file>